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7" r:id="rId3"/>
  </p:sldMasterIdLst>
  <p:notesMasterIdLst>
    <p:notesMasterId r:id="rId28"/>
  </p:notesMasterIdLst>
  <p:sldIdLst>
    <p:sldId id="256" r:id="rId4"/>
    <p:sldId id="2147482041" r:id="rId5"/>
    <p:sldId id="2147477446" r:id="rId6"/>
    <p:sldId id="2147477949" r:id="rId7"/>
    <p:sldId id="2147481085" r:id="rId8"/>
    <p:sldId id="2147482035" r:id="rId9"/>
    <p:sldId id="2147482192" r:id="rId10"/>
    <p:sldId id="2147482047" r:id="rId11"/>
    <p:sldId id="2147482190" r:id="rId12"/>
    <p:sldId id="2147481093" r:id="rId13"/>
    <p:sldId id="2147477952" r:id="rId14"/>
    <p:sldId id="2147477927" r:id="rId15"/>
    <p:sldId id="2147477950" r:id="rId16"/>
    <p:sldId id="2147477945" r:id="rId17"/>
    <p:sldId id="2147477946" r:id="rId18"/>
    <p:sldId id="2147482045" r:id="rId19"/>
    <p:sldId id="2147482036" r:id="rId20"/>
    <p:sldId id="2147482044" r:id="rId21"/>
    <p:sldId id="2147482043" r:id="rId22"/>
    <p:sldId id="2147482029" r:id="rId23"/>
    <p:sldId id="2147481091" r:id="rId24"/>
    <p:sldId id="2147482032" r:id="rId25"/>
    <p:sldId id="2147482193" r:id="rId26"/>
    <p:sldId id="21474821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07995-D2B2-426B-9AB5-55DEFDF4E339}">
          <p14:sldIdLst>
            <p14:sldId id="256"/>
          </p14:sldIdLst>
        </p14:section>
        <p14:section name="General analytics" id="{7027E366-666D-46EB-9450-F854BB0EC1C9}">
          <p14:sldIdLst>
            <p14:sldId id="2147482041"/>
            <p14:sldId id="2147477446"/>
            <p14:sldId id="2147477949"/>
            <p14:sldId id="2147481085"/>
            <p14:sldId id="2147482035"/>
            <p14:sldId id="2147482192"/>
            <p14:sldId id="2147482047"/>
          </p14:sldIdLst>
        </p14:section>
        <p14:section name="Power BI" id="{5513BF5E-0B08-441E-A87B-DBEC2ACD074B}">
          <p14:sldIdLst>
            <p14:sldId id="2147482190"/>
            <p14:sldId id="2147481093"/>
            <p14:sldId id="2147477952"/>
            <p14:sldId id="2147477927"/>
            <p14:sldId id="2147477950"/>
          </p14:sldIdLst>
        </p14:section>
        <p14:section name="Report Explorer" id="{8D089439-E73F-4C95-8253-9A5A6D7CEEEA}">
          <p14:sldIdLst>
            <p14:sldId id="2147477945"/>
            <p14:sldId id="2147477946"/>
          </p14:sldIdLst>
        </p14:section>
        <p14:section name="Data analysis" id="{8223ABB1-391C-41D1-9904-8AFE6659CE93}">
          <p14:sldIdLst>
            <p14:sldId id="2147482045"/>
            <p14:sldId id="2147482036"/>
          </p14:sldIdLst>
        </p14:section>
        <p14:section name="Excel layouts" id="{7289784D-26EF-4A1A-914D-BCC69380DDBC}">
          <p14:sldIdLst>
            <p14:sldId id="2147482044"/>
            <p14:sldId id="2147482043"/>
            <p14:sldId id="2147482029"/>
            <p14:sldId id="2147481091"/>
            <p14:sldId id="2147482032"/>
          </p14:sldIdLst>
        </p14:section>
        <p14:section name="AL queries" id="{E439DA4E-26A1-42E1-AAEF-D762D6901963}">
          <p14:sldIdLst>
            <p14:sldId id="2147482193"/>
            <p14:sldId id="21474821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5683" autoAdjust="0"/>
  </p:normalViewPr>
  <p:slideViewPr>
    <p:cSldViewPr snapToGrid="0">
      <p:cViewPr varScale="1">
        <p:scale>
          <a:sx n="95" d="100"/>
          <a:sy n="95" d="100"/>
        </p:scale>
        <p:origin x="26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A62B-AE19-4254-A405-839A6EC3FE00}" type="datetimeFigureOut">
              <a:rPr lang="en-GB" smtClean="0"/>
              <a:t>24/05/2024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9917-220C-41DB-B2FB-D1D464D8E5AB}" type="slidenum">
              <a:rPr lang="en-GB" smtClean="0"/>
              <a:t>‹#›</a:t>
            </a:fld>
            <a:endParaRPr lang="en-GB"/>
          </a:p>
        </p:txBody>
      </p:sp>
    </p:spTree>
    <p:extLst>
      <p:ext uri="{BB962C8B-B14F-4D97-AF65-F5344CB8AC3E}">
        <p14:creationId xmlns:p14="http://schemas.microsoft.com/office/powerpoint/2010/main" val="42097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the developer docs </a:t>
            </a:r>
            <a:r>
              <a:rPr lang="da-DK" dirty="0" err="1"/>
              <a:t>that</a:t>
            </a:r>
            <a:r>
              <a:rPr lang="da-DK" dirty="0"/>
              <a:t> </a:t>
            </a:r>
            <a:r>
              <a:rPr lang="da-DK" dirty="0" err="1"/>
              <a:t>explains</a:t>
            </a:r>
            <a:r>
              <a:rPr lang="da-DK" dirty="0"/>
              <a:t> the BI </a:t>
            </a:r>
            <a:r>
              <a:rPr lang="da-DK" dirty="0" err="1"/>
              <a:t>triangle</a:t>
            </a:r>
            <a:r>
              <a:rPr lang="da-DK" dirty="0"/>
              <a:t>., </a:t>
            </a:r>
            <a:r>
              <a:rPr lang="da-DK" dirty="0" err="1"/>
              <a:t>how</a:t>
            </a:r>
            <a:r>
              <a:rPr lang="da-DK" dirty="0"/>
              <a:t> </a:t>
            </a:r>
            <a:r>
              <a:rPr lang="da-DK" dirty="0" err="1"/>
              <a:t>tools</a:t>
            </a:r>
            <a:r>
              <a:rPr lang="da-DK" dirty="0"/>
              <a:t> </a:t>
            </a:r>
            <a:r>
              <a:rPr lang="da-DK" dirty="0" err="1"/>
              <a:t>map</a:t>
            </a:r>
            <a:r>
              <a:rPr lang="da-DK" dirty="0"/>
              <a:t> to user </a:t>
            </a:r>
            <a:r>
              <a:rPr lang="da-DK" dirty="0" err="1"/>
              <a:t>needs</a:t>
            </a:r>
            <a:r>
              <a:rPr lang="da-DK" dirty="0"/>
              <a:t>, and </a:t>
            </a:r>
            <a:r>
              <a:rPr lang="da-DK" dirty="0" err="1"/>
              <a:t>different</a:t>
            </a:r>
            <a:r>
              <a:rPr lang="da-DK" dirty="0"/>
              <a:t> </a:t>
            </a:r>
            <a:r>
              <a:rPr lang="da-DK" dirty="0" err="1"/>
              <a:t>characteristics</a:t>
            </a:r>
            <a:r>
              <a:rPr lang="da-DK" dirty="0"/>
              <a:t> of the </a:t>
            </a:r>
            <a:r>
              <a:rPr lang="da-DK" dirty="0" err="1"/>
              <a:t>tools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a:t>
            </a:fld>
            <a:endParaRPr lang="en-GB"/>
          </a:p>
        </p:txBody>
      </p:sp>
    </p:spTree>
    <p:extLst>
      <p:ext uri="{BB962C8B-B14F-4D97-AF65-F5344CB8AC3E}">
        <p14:creationId xmlns:p14="http://schemas.microsoft.com/office/powerpoint/2010/main" val="203511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Developer docs on </a:t>
            </a:r>
            <a:r>
              <a:rPr lang="da-DK" dirty="0" err="1"/>
              <a:t>how</a:t>
            </a:r>
            <a:r>
              <a:rPr lang="da-DK" dirty="0"/>
              <a:t> to </a:t>
            </a:r>
            <a:r>
              <a:rPr lang="da-DK" dirty="0" err="1"/>
              <a:t>embed</a:t>
            </a:r>
            <a:r>
              <a:rPr lang="da-DK" dirty="0"/>
              <a:t> Power BI on AL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11</a:t>
            </a:fld>
            <a:endParaRPr lang="en-GB"/>
          </a:p>
        </p:txBody>
      </p:sp>
    </p:spTree>
    <p:extLst>
      <p:ext uri="{BB962C8B-B14F-4D97-AF65-F5344CB8AC3E}">
        <p14:creationId xmlns:p14="http://schemas.microsoft.com/office/powerpoint/2010/main" val="276262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on </a:t>
            </a:r>
            <a:r>
              <a:rPr lang="da-DK" dirty="0" err="1"/>
              <a:t>how</a:t>
            </a:r>
            <a:r>
              <a:rPr lang="da-DK" dirty="0"/>
              <a:t> to </a:t>
            </a:r>
            <a:r>
              <a:rPr lang="da-DK" dirty="0" err="1"/>
              <a:t>embed</a:t>
            </a:r>
            <a:r>
              <a:rPr lang="da-DK" dirty="0"/>
              <a:t> Power BI on AL pages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12</a:t>
            </a:fld>
            <a:endParaRPr lang="en-GB"/>
          </a:p>
        </p:txBody>
      </p:sp>
    </p:spTree>
    <p:extLst>
      <p:ext uri="{BB962C8B-B14F-4D97-AF65-F5344CB8AC3E}">
        <p14:creationId xmlns:p14="http://schemas.microsoft.com/office/powerpoint/2010/main" val="167923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PBI </a:t>
            </a:r>
            <a:r>
              <a:rPr lang="da-DK" dirty="0" err="1"/>
              <a:t>training</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13</a:t>
            </a:fld>
            <a:endParaRPr lang="en-GB"/>
          </a:p>
        </p:txBody>
      </p:sp>
    </p:spTree>
    <p:extLst>
      <p:ext uri="{BB962C8B-B14F-4D97-AF65-F5344CB8AC3E}">
        <p14:creationId xmlns:p14="http://schemas.microsoft.com/office/powerpoint/2010/main" val="300080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15</a:t>
            </a:fld>
            <a:endParaRPr lang="en-GB"/>
          </a:p>
        </p:txBody>
      </p:sp>
    </p:spTree>
    <p:extLst>
      <p:ext uri="{BB962C8B-B14F-4D97-AF65-F5344CB8AC3E}">
        <p14:creationId xmlns:p14="http://schemas.microsoft.com/office/powerpoint/2010/main" val="2810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shows the new Excel </a:t>
            </a:r>
            <a:r>
              <a:rPr lang="da-DK" dirty="0" err="1"/>
              <a:t>reports</a:t>
            </a:r>
            <a:r>
              <a:rPr lang="da-DK" dirty="0"/>
              <a:t> </a:t>
            </a:r>
            <a:r>
              <a:rPr lang="da-DK" dirty="0" err="1"/>
              <a:t>that</a:t>
            </a:r>
            <a:r>
              <a:rPr lang="da-DK" dirty="0"/>
              <a:t> </a:t>
            </a:r>
            <a:r>
              <a:rPr lang="da-DK" dirty="0" err="1"/>
              <a:t>were</a:t>
            </a:r>
            <a:r>
              <a:rPr lang="da-DK" dirty="0"/>
              <a:t> </a:t>
            </a:r>
            <a:r>
              <a:rPr lang="da-DK" dirty="0" err="1"/>
              <a:t>shipped</a:t>
            </a:r>
            <a:r>
              <a:rPr lang="da-DK" dirty="0"/>
              <a:t> in 2024w1</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18</a:t>
            </a:fld>
            <a:endParaRPr lang="en-GB"/>
          </a:p>
        </p:txBody>
      </p:sp>
    </p:spTree>
    <p:extLst>
      <p:ext uri="{BB962C8B-B14F-4D97-AF65-F5344CB8AC3E}">
        <p14:creationId xmlns:p14="http://schemas.microsoft.com/office/powerpoint/2010/main" val="231562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This video shows the new Excel layout features </a:t>
            </a:r>
            <a:r>
              <a:rPr lang="da-DK" dirty="0" err="1"/>
              <a:t>that</a:t>
            </a:r>
            <a:r>
              <a:rPr lang="da-DK" dirty="0"/>
              <a:t> </a:t>
            </a:r>
            <a:r>
              <a:rPr lang="da-DK" dirty="0" err="1"/>
              <a:t>were</a:t>
            </a:r>
            <a:r>
              <a:rPr lang="da-DK" dirty="0"/>
              <a:t> </a:t>
            </a:r>
            <a:r>
              <a:rPr lang="da-DK" dirty="0" err="1"/>
              <a:t>shipped</a:t>
            </a:r>
            <a:r>
              <a:rPr lang="da-DK" dirty="0"/>
              <a:t> in 2024w1</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19</a:t>
            </a:fld>
            <a:endParaRPr lang="en-GB"/>
          </a:p>
        </p:txBody>
      </p:sp>
    </p:spTree>
    <p:extLst>
      <p:ext uri="{BB962C8B-B14F-4D97-AF65-F5344CB8AC3E}">
        <p14:creationId xmlns:p14="http://schemas.microsoft.com/office/powerpoint/2010/main" val="406264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a:t>
            </a:r>
            <a:r>
              <a:rPr lang="da-DK" dirty="0" err="1"/>
              <a:t>fits</a:t>
            </a:r>
            <a:r>
              <a:rPr lang="da-DK" dirty="0"/>
              <a:t> </a:t>
            </a:r>
            <a:r>
              <a:rPr lang="da-DK" dirty="0" err="1"/>
              <a:t>into</a:t>
            </a:r>
            <a:r>
              <a:rPr lang="da-DK" dirty="0"/>
              <a:t> the </a:t>
            </a:r>
            <a:r>
              <a:rPr lang="da-DK" dirty="0" err="1"/>
              <a:t>analytics</a:t>
            </a:r>
            <a:r>
              <a:rPr lang="da-DK" dirty="0"/>
              <a:t> story (</a:t>
            </a:r>
            <a:r>
              <a:rPr lang="da-DK" dirty="0" err="1"/>
              <a:t>when</a:t>
            </a:r>
            <a:r>
              <a:rPr lang="da-DK" dirty="0"/>
              <a:t> </a:t>
            </a:r>
            <a:r>
              <a:rPr lang="da-DK" dirty="0" err="1"/>
              <a:t>consuming</a:t>
            </a:r>
            <a:r>
              <a:rPr lang="da-DK" dirty="0"/>
              <a:t>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20</a:t>
            </a:fld>
            <a:endParaRPr lang="en-GB"/>
          </a:p>
        </p:txBody>
      </p:sp>
    </p:spTree>
    <p:extLst>
      <p:ext uri="{BB962C8B-B14F-4D97-AF65-F5344CB8AC3E}">
        <p14:creationId xmlns:p14="http://schemas.microsoft.com/office/powerpoint/2010/main" val="147298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layouts </a:t>
            </a:r>
            <a:r>
              <a:rPr lang="da-DK" dirty="0" err="1"/>
              <a:t>work</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21</a:t>
            </a:fld>
            <a:endParaRPr lang="en-GB"/>
          </a:p>
        </p:txBody>
      </p:sp>
    </p:spTree>
    <p:extLst>
      <p:ext uri="{BB962C8B-B14F-4D97-AF65-F5344CB8AC3E}">
        <p14:creationId xmlns:p14="http://schemas.microsoft.com/office/powerpoint/2010/main" val="210273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for learning </a:t>
            </a:r>
            <a:r>
              <a:rPr lang="da-DK" dirty="0" err="1"/>
              <a:t>different</a:t>
            </a:r>
            <a:r>
              <a:rPr lang="da-DK" dirty="0"/>
              <a:t> </a:t>
            </a:r>
            <a:r>
              <a:rPr lang="da-DK" dirty="0" err="1"/>
              <a:t>techniques</a:t>
            </a:r>
            <a:r>
              <a:rPr lang="da-DK" dirty="0"/>
              <a:t>. Work with </a:t>
            </a:r>
            <a:r>
              <a:rPr lang="da-DK" dirty="0" err="1"/>
              <a:t>existing</a:t>
            </a:r>
            <a:r>
              <a:rPr lang="da-DK" dirty="0"/>
              <a:t> </a:t>
            </a:r>
            <a:r>
              <a:rPr lang="da-DK" dirty="0" err="1"/>
              <a:t>reports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22</a:t>
            </a:fld>
            <a:endParaRPr lang="en-GB"/>
          </a:p>
        </p:txBody>
      </p:sp>
    </p:spTree>
    <p:extLst>
      <p:ext uri="{BB962C8B-B14F-4D97-AF65-F5344CB8AC3E}">
        <p14:creationId xmlns:p14="http://schemas.microsoft.com/office/powerpoint/2010/main" val="1129947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https://www.youtube.com/watch?v=qmLVKyHRhNc</a:t>
            </a:r>
          </a:p>
        </p:txBody>
      </p:sp>
      <p:sp>
        <p:nvSpPr>
          <p:cNvPr id="4" name="Slide Number Placeholder 3"/>
          <p:cNvSpPr>
            <a:spLocks noGrp="1"/>
          </p:cNvSpPr>
          <p:nvPr>
            <p:ph type="sldNum" sz="quarter" idx="5"/>
          </p:nvPr>
        </p:nvSpPr>
        <p:spPr/>
        <p:txBody>
          <a:bodyPr/>
          <a:lstStyle/>
          <a:p>
            <a:fld id="{19A59917-220C-41DB-B2FB-D1D464D8E5AB}" type="slidenum">
              <a:rPr lang="en-GB" smtClean="0"/>
              <a:t>24</a:t>
            </a:fld>
            <a:endParaRPr lang="en-GB"/>
          </a:p>
        </p:txBody>
      </p:sp>
    </p:spTree>
    <p:extLst>
      <p:ext uri="{BB962C8B-B14F-4D97-AF65-F5344CB8AC3E}">
        <p14:creationId xmlns:p14="http://schemas.microsoft.com/office/powerpoint/2010/main" val="3970757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slice shows </a:t>
            </a:r>
            <a:r>
              <a:rPr lang="da-DK" dirty="0" err="1"/>
              <a:t>where</a:t>
            </a:r>
            <a:r>
              <a:rPr lang="da-DK" dirty="0"/>
              <a:t> Power BI, Data Analysis, and Excel fit </a:t>
            </a:r>
            <a:r>
              <a:rPr lang="da-DK" dirty="0" err="1"/>
              <a:t>into</a:t>
            </a:r>
            <a:r>
              <a:rPr lang="da-DK" dirty="0"/>
              <a:t> the </a:t>
            </a:r>
            <a:r>
              <a:rPr lang="da-DK" dirty="0" err="1"/>
              <a:t>analytics</a:t>
            </a:r>
            <a:r>
              <a:rPr lang="da-DK" dirty="0"/>
              <a:t> story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a:t>
            </a:fld>
            <a:endParaRPr lang="en-GB"/>
          </a:p>
        </p:txBody>
      </p:sp>
    </p:spTree>
    <p:extLst>
      <p:ext uri="{BB962C8B-B14F-4D97-AF65-F5344CB8AC3E}">
        <p14:creationId xmlns:p14="http://schemas.microsoft.com/office/powerpoint/2010/main" val="239815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You</a:t>
            </a:r>
            <a:r>
              <a:rPr lang="da-DK" dirty="0"/>
              <a:t> </a:t>
            </a:r>
            <a:r>
              <a:rPr lang="da-DK" dirty="0" err="1"/>
              <a:t>might</a:t>
            </a:r>
            <a:r>
              <a:rPr lang="da-DK" dirty="0"/>
              <a:t> end a session for developers with </a:t>
            </a:r>
            <a:r>
              <a:rPr lang="da-DK" dirty="0" err="1"/>
              <a:t>this</a:t>
            </a:r>
            <a:r>
              <a:rPr lang="da-DK" dirty="0"/>
              <a:t> (</a:t>
            </a:r>
            <a:r>
              <a:rPr lang="da-DK" dirty="0" err="1"/>
              <a:t>recapping</a:t>
            </a:r>
            <a:r>
              <a:rPr lang="da-DK" dirty="0"/>
              <a:t> the BI </a:t>
            </a:r>
            <a:r>
              <a:rPr lang="da-DK" dirty="0" err="1"/>
              <a:t>triangle</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a:t>
            </a:fld>
            <a:endParaRPr lang="en-GB"/>
          </a:p>
        </p:txBody>
      </p:sp>
    </p:spTree>
    <p:extLst>
      <p:ext uri="{BB962C8B-B14F-4D97-AF65-F5344CB8AC3E}">
        <p14:creationId xmlns:p14="http://schemas.microsoft.com/office/powerpoint/2010/main" val="147107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a:t>
            </a:r>
            <a:r>
              <a:rPr lang="da-DK" dirty="0" err="1"/>
              <a:t>explains</a:t>
            </a:r>
            <a:r>
              <a:rPr lang="da-DK" dirty="0"/>
              <a:t> the BI </a:t>
            </a:r>
            <a:r>
              <a:rPr lang="da-DK" dirty="0" err="1"/>
              <a:t>triangle</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8</a:t>
            </a:fld>
            <a:endParaRPr lang="en-GB"/>
          </a:p>
        </p:txBody>
      </p:sp>
    </p:spTree>
    <p:extLst>
      <p:ext uri="{BB962C8B-B14F-4D97-AF65-F5344CB8AC3E}">
        <p14:creationId xmlns:p14="http://schemas.microsoft.com/office/powerpoint/2010/main" val="322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Power BI </a:t>
            </a:r>
            <a:r>
              <a:rPr lang="da-DK" dirty="0" err="1"/>
              <a:t>embed</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9</a:t>
            </a:fld>
            <a:endParaRPr lang="en-GB"/>
          </a:p>
        </p:txBody>
      </p:sp>
    </p:spTree>
    <p:extLst>
      <p:ext uri="{BB962C8B-B14F-4D97-AF65-F5344CB8AC3E}">
        <p14:creationId xmlns:p14="http://schemas.microsoft.com/office/powerpoint/2010/main" val="370642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anyone</a:t>
            </a:r>
            <a:r>
              <a:rPr lang="da-DK" dirty="0"/>
              <a:t> asks </a:t>
            </a:r>
            <a:r>
              <a:rPr lang="da-DK" dirty="0" err="1"/>
              <a:t>about</a:t>
            </a:r>
            <a:r>
              <a:rPr lang="da-DK" dirty="0"/>
              <a:t> BC and </a:t>
            </a:r>
            <a:r>
              <a:rPr lang="da-DK" dirty="0" err="1"/>
              <a:t>Fabric</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10</a:t>
            </a:fld>
            <a:endParaRPr lang="en-GB"/>
          </a:p>
        </p:txBody>
      </p:sp>
    </p:spTree>
    <p:extLst>
      <p:ext uri="{BB962C8B-B14F-4D97-AF65-F5344CB8AC3E}">
        <p14:creationId xmlns:p14="http://schemas.microsoft.com/office/powerpoint/2010/main" val="159395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A40-D6FC-D6A0-498E-9EE7F245E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DACA901-122B-2E1A-DA04-AE59AEE7A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A19601-30C1-24F0-E4A4-C873B0384BFC}"/>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3D578661-1047-16A3-0DF8-2079939F0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41893-C798-368B-4408-604042171D0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0016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5AA1-D0E6-3D8A-0F10-125339492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102795-8BF4-E932-7009-93FF3EA20C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DF3679-745F-03B5-2D66-555BC6BA762A}"/>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D1236E0E-5606-9C5E-0E4C-43FD74971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3EC81-BA82-ADF2-139F-EAF6363FF22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0606342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062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6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278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24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25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6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9148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66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8040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DF879-A9F1-2577-D6ED-F14081D4B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DCB2F-34A0-F77A-293C-FA18F6EA2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A59C9D-9D53-8AA0-55FD-4FE0592D0FF3}"/>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7E657C96-1F84-EBAA-916D-A64A202A7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BE957-1095-AA98-4F39-21162B0F0A11}"/>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06232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3365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410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92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89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847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671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480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338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5756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72485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852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9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49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3686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1430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53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1356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630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59431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184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858395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3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19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54823"/>
      </p:ext>
    </p:extLst>
  </p:cSld>
  <p:clrMapOvr>
    <a:masterClrMapping/>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dium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43750"/>
      </p:ext>
    </p:extLst>
  </p:cSld>
  <p:clrMapOvr>
    <a:masterClrMapping/>
  </p:clrMapOvr>
  <p:transition>
    <p:fade/>
  </p:transition>
  <p:extLst>
    <p:ext uri="{DCECCB84-F9BA-43D5-87BE-67443E8EF086}">
      <p15:sldGuideLst xmlns:p15="http://schemas.microsoft.com/office/powerpoint/2012/main">
        <p15:guide id="12" pos="4068">
          <p15:clr>
            <a:srgbClr val="9FCC3B"/>
          </p15:clr>
        </p15:guide>
        <p15:guide id="13" pos="7408">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5">
          <p15:clr>
            <a:srgbClr val="5ACBF0"/>
          </p15:clr>
        </p15:guide>
        <p15:guide id="24" pos="7579">
          <p15:clr>
            <a:srgbClr val="5ACBF0"/>
          </p15:clr>
        </p15:guide>
        <p15:guide id="25" orient="horz" pos="315">
          <p15:clr>
            <a:srgbClr val="5ACBF0"/>
          </p15:clr>
        </p15:guide>
        <p15:guide id="26" orient="horz" pos="40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rge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3325"/>
      </p:ext>
    </p:extLst>
  </p:cSld>
  <p:clrMapOvr>
    <a:masterClrMapping/>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315">
          <p15:clr>
            <a:srgbClr val="5ACBF0"/>
          </p15:clr>
        </p15:guide>
        <p15:guide id="15" orient="horz" pos="40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32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dium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6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4068">
          <p15:clr>
            <a:srgbClr val="9FCC3B"/>
          </p15:clr>
        </p15:guide>
        <p15:guide id="13" pos="7403">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3">
          <p15:clr>
            <a:srgbClr val="5ACBF0"/>
          </p15:clr>
        </p15:guide>
        <p15:guide id="24" pos="7584">
          <p15:clr>
            <a:srgbClr val="5ACBF0"/>
          </p15:clr>
        </p15:guide>
        <p15:guide id="25" orient="horz" pos="311">
          <p15:clr>
            <a:srgbClr val="5ACBF0"/>
          </p15:clr>
        </p15:guide>
        <p15:guide id="26" orient="horz" pos="40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90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1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28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781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00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77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156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747033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83704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49051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Data &amp; AI</a:t>
            </a:r>
          </a:p>
        </p:txBody>
      </p:sp>
    </p:spTree>
    <p:extLst>
      <p:ext uri="{BB962C8B-B14F-4D97-AF65-F5344CB8AC3E}">
        <p14:creationId xmlns:p14="http://schemas.microsoft.com/office/powerpoint/2010/main" val="32655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2783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615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5811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3755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9565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787-AAD4-79E3-5A77-8DB1697216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82B99E-5234-D8F9-A1BE-47CC0F094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D011F9-F82D-9820-6186-C8045CEFE055}"/>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51AC2E77-466E-F51C-AA50-17223E5EDA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6420-E493-6367-B3CB-E0B4A28668A4}"/>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68654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752C9347-0919-9423-7B66-BD68DFDB1E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352095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434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96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95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61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4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31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675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67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07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FBE-FE02-ED12-568E-EB01179F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1430ABC-5A4D-5F16-02AB-ED9C1CA12C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DC244-BEE4-EB9E-7B28-DCD28F14A4A7}"/>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211F1C85-D352-8500-11D8-AE6B45C830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5D1F6A-A6DB-1119-1746-3C46CE4EC1E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525391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745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9752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08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74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7250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2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937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527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034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4643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24A-2FDB-355A-A6F9-E714933257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1A14ED-55A9-6819-E97D-3DF8BA73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E6D216-1BDB-0D9B-0325-0C9BE333C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04330C-48CD-2C2C-8A89-A8386B25524E}"/>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AECC9B51-087E-EE69-AD19-3D02DF50A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4FD2D-8310-1075-833C-8BE00BAC0E96}"/>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684450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523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920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030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066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237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12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9331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1393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35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8172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C1A3-2E4A-198E-C658-E5D05248E2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AF4E66-9C8C-37C3-4D0F-4B85083AE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BD12D-04FB-A7B4-0195-E7E4CA098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CAD8A0-038C-79FB-4109-4E18BCD9A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EA2DC-E4B6-079D-1EA6-B98DFE4C6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72544-91A5-4D7D-5F30-645F742DD594}"/>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8" name="Footer Placeholder 7">
            <a:extLst>
              <a:ext uri="{FF2B5EF4-FFF2-40B4-BE49-F238E27FC236}">
                <a16:creationId xmlns:a16="http://schemas.microsoft.com/office/drawing/2014/main" id="{EF12FE4F-64F2-A297-68DF-3357B1057F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6CA516-6884-215A-1429-4890C9FAAF3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45152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048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0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409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72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149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195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33521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0578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71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CC-C3BF-A993-DBC6-073E07A21D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1C42-2185-1363-6E8E-5D64200A856D}"/>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4" name="Footer Placeholder 3">
            <a:extLst>
              <a:ext uri="{FF2B5EF4-FFF2-40B4-BE49-F238E27FC236}">
                <a16:creationId xmlns:a16="http://schemas.microsoft.com/office/drawing/2014/main" id="{64870BC1-A5BA-C0A3-8D96-CE597F5E54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F42D0F-0FD9-0158-4673-50141726438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776409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637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6398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55123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67025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912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6480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59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130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830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3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3E331-7EC0-D17F-7F40-9F2A489ED5D8}"/>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3" name="Footer Placeholder 2">
            <a:extLst>
              <a:ext uri="{FF2B5EF4-FFF2-40B4-BE49-F238E27FC236}">
                <a16:creationId xmlns:a16="http://schemas.microsoft.com/office/drawing/2014/main" id="{39EA87DB-284B-F644-4954-2201596956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3F2870-C74A-00C5-5FA9-B46D7D7C0F2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401069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50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0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6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21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40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08405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54032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4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477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DE4F-F5E4-B313-57D7-BD5A8C87A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5DD59-D001-CEA2-3193-386CA1895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D3D287-C40B-7D03-9770-9998926F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51117-0191-ECC7-DC96-27047F2F780F}"/>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4B80ECBD-719D-B46F-1661-7FEB965B89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AD940-CC91-36BB-8A4F-BC4BCD546ACB}"/>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588065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273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20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17262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5545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5/24/2024</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7129238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9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4"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4" y="2395538"/>
            <a:ext cx="3856737" cy="861774"/>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1"/>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6633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63010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507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597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8582-796F-12F6-D0D2-866344E8B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6743DF-C360-3284-DD13-F34A8D5FD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E17DEF-A869-1675-F5A5-D168564D5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A9DE6-82F1-12FD-886A-BA496992EA69}"/>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A5747A76-3997-7935-B204-51FEB921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23218-5D9A-2CDC-5307-9AC9D5A887AF}"/>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8394845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745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7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73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614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5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842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52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879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4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48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image" Target="../media/image1.emf"/><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63" Type="http://schemas.openxmlformats.org/officeDocument/2006/relationships/image" Target="../media/image40.svg"/><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5" Type="http://schemas.openxmlformats.org/officeDocument/2006/relationships/slideLayout" Target="../slideLayouts/slideLayout91.xml"/><Relationship Id="rId61" Type="http://schemas.openxmlformats.org/officeDocument/2006/relationships/theme" Target="../theme/theme3.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image" Target="../media/image39.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D7B35-98E1-A4AD-9AFB-6043D5280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76139C-049A-018C-ED7B-6C30FBC8B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C3BD3-3D27-42E9-38EF-F9358FEFA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1E619CD0-D1BF-9524-6F46-907A8F09E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9DCB35-DE2D-9ECE-D43B-4196D0B0B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E054BC-06EC-4CFB-9B11-1A6CC3CFCF4F}" type="slidenum">
              <a:rPr lang="en-GB" smtClean="0"/>
              <a:t>‹#›</a:t>
            </a:fld>
            <a:endParaRPr lang="en-GB"/>
          </a:p>
        </p:txBody>
      </p:sp>
    </p:spTree>
    <p:extLst>
      <p:ext uri="{BB962C8B-B14F-4D97-AF65-F5344CB8AC3E}">
        <p14:creationId xmlns:p14="http://schemas.microsoft.com/office/powerpoint/2010/main" val="30363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673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 id="2147483735" r:id="rId74"/>
    <p:sldLayoutId id="2147483736"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409807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65.svg"/><Relationship Id="rId1" Type="http://schemas.openxmlformats.org/officeDocument/2006/relationships/slideLayout" Target="../slideLayouts/slideLayout78.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svg"/></Relationships>
</file>

<file path=ppt/slides/_rels/slide4.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7.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52.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BEF9-8F25-0A40-E61E-3689CE01C8BD}"/>
              </a:ext>
            </a:extLst>
          </p:cNvPr>
          <p:cNvSpPr>
            <a:spLocks noGrp="1"/>
          </p:cNvSpPr>
          <p:nvPr>
            <p:ph type="ctrTitle"/>
          </p:nvPr>
        </p:nvSpPr>
        <p:spPr/>
        <p:txBody>
          <a:bodyPr/>
          <a:lstStyle/>
          <a:p>
            <a:r>
              <a:rPr lang="da-DK" dirty="0"/>
              <a:t>Standard slides for Business Central </a:t>
            </a:r>
            <a:r>
              <a:rPr lang="da-DK" dirty="0" err="1"/>
              <a:t>analytics</a:t>
            </a:r>
            <a:r>
              <a:rPr lang="da-DK" dirty="0"/>
              <a:t> sessions</a:t>
            </a:r>
            <a:endParaRPr lang="en-GB" dirty="0"/>
          </a:p>
        </p:txBody>
      </p:sp>
      <p:sp>
        <p:nvSpPr>
          <p:cNvPr id="3" name="Subtitle 2">
            <a:extLst>
              <a:ext uri="{FF2B5EF4-FFF2-40B4-BE49-F238E27FC236}">
                <a16:creationId xmlns:a16="http://schemas.microsoft.com/office/drawing/2014/main" id="{B6009D98-3E6C-7E79-4927-894103B9B217}"/>
              </a:ext>
            </a:extLst>
          </p:cNvPr>
          <p:cNvSpPr>
            <a:spLocks noGrp="1"/>
          </p:cNvSpPr>
          <p:nvPr>
            <p:ph type="subTitle" idx="1"/>
          </p:nvPr>
        </p:nvSpPr>
        <p:spPr/>
        <p:txBody>
          <a:bodyPr/>
          <a:lstStyle/>
          <a:p>
            <a:r>
              <a:rPr lang="da-DK" dirty="0"/>
              <a:t>Copy-paste-</a:t>
            </a:r>
            <a:r>
              <a:rPr lang="da-DK" dirty="0" err="1"/>
              <a:t>edit</a:t>
            </a:r>
            <a:r>
              <a:rPr lang="da-DK" dirty="0"/>
              <a:t> at </a:t>
            </a:r>
            <a:r>
              <a:rPr lang="da-DK" dirty="0" err="1"/>
              <a:t>your</a:t>
            </a:r>
            <a:r>
              <a:rPr lang="da-DK" dirty="0"/>
              <a:t> </a:t>
            </a:r>
            <a:r>
              <a:rPr lang="da-DK" dirty="0" err="1"/>
              <a:t>own</a:t>
            </a:r>
            <a:r>
              <a:rPr lang="da-DK" dirty="0"/>
              <a:t> </a:t>
            </a:r>
            <a:r>
              <a:rPr lang="da-DK" dirty="0" err="1"/>
              <a:t>will</a:t>
            </a:r>
            <a:endParaRPr lang="en-GB" dirty="0"/>
          </a:p>
        </p:txBody>
      </p:sp>
    </p:spTree>
    <p:extLst>
      <p:ext uri="{BB962C8B-B14F-4D97-AF65-F5344CB8AC3E}">
        <p14:creationId xmlns:p14="http://schemas.microsoft.com/office/powerpoint/2010/main" val="37762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3"/>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3"/>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3"/>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AL code samples for the new PBI embed capabilities in 2023w2</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3"/>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3"/>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2"/>
          <a:srcRect/>
          <a:stretch/>
        </p:blipFill>
        <p:spPr>
          <a:xfrm>
            <a:off x="597690" y="863340"/>
            <a:ext cx="10409467" cy="5945852"/>
          </a:xfrm>
          <a:prstGeom prst="rect">
            <a:avLst/>
          </a:prstGeom>
        </p:spPr>
      </p:pic>
    </p:spTree>
    <p:extLst>
      <p:ext uri="{BB962C8B-B14F-4D97-AF65-F5344CB8AC3E}">
        <p14:creationId xmlns:p14="http://schemas.microsoft.com/office/powerpoint/2010/main" val="20484779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4A1B7-93D5-79C4-C4A0-F96F512FC837}"/>
              </a:ext>
            </a:extLst>
          </p:cNvPr>
          <p:cNvSpPr>
            <a:spLocks noGrp="1"/>
          </p:cNvSpPr>
          <p:nvPr>
            <p:ph type="title"/>
          </p:nvPr>
        </p:nvSpPr>
        <p:spPr>
          <a:xfrm>
            <a:off x="77517" y="25166"/>
            <a:ext cx="11018520" cy="1107996"/>
          </a:xfrm>
        </p:spPr>
        <p:txBody>
          <a:bodyPr/>
          <a:lstStyle/>
          <a:p>
            <a:r>
              <a:rPr lang="da-DK" dirty="0"/>
              <a:t>New </a:t>
            </a:r>
            <a:r>
              <a:rPr lang="da-DK" dirty="0" err="1"/>
              <a:t>documentation</a:t>
            </a:r>
            <a:r>
              <a:rPr lang="da-DK" dirty="0"/>
              <a:t> </a:t>
            </a:r>
            <a:r>
              <a:rPr lang="da-DK" dirty="0" err="1"/>
              <a:t>added</a:t>
            </a:r>
            <a:r>
              <a:rPr lang="da-DK" dirty="0"/>
              <a:t> (May 2024)</a:t>
            </a:r>
            <a:br>
              <a:rPr lang="da-DK" dirty="0"/>
            </a:br>
            <a:r>
              <a:rPr lang="da-DK" dirty="0"/>
              <a:t>aka.ms/</a:t>
            </a:r>
            <a:r>
              <a:rPr lang="da-DK" dirty="0" err="1">
                <a:solidFill>
                  <a:schemeClr val="accent1"/>
                </a:solidFill>
              </a:rPr>
              <a:t>bcReporting</a:t>
            </a:r>
            <a:endParaRPr lang="en-GB" dirty="0">
              <a:solidFill>
                <a:schemeClr val="accent1"/>
              </a:solidFill>
            </a:endParaRPr>
          </a:p>
        </p:txBody>
      </p:sp>
      <p:grpSp>
        <p:nvGrpSpPr>
          <p:cNvPr id="10" name="Group 9">
            <a:extLst>
              <a:ext uri="{FF2B5EF4-FFF2-40B4-BE49-F238E27FC236}">
                <a16:creationId xmlns:a16="http://schemas.microsoft.com/office/drawing/2014/main" id="{39241D01-0151-53F8-872E-025A94419CDF}"/>
              </a:ext>
            </a:extLst>
          </p:cNvPr>
          <p:cNvGrpSpPr/>
          <p:nvPr/>
        </p:nvGrpSpPr>
        <p:grpSpPr>
          <a:xfrm>
            <a:off x="588263" y="1703003"/>
            <a:ext cx="10093957" cy="5154997"/>
            <a:chOff x="588263" y="1249477"/>
            <a:chExt cx="10617802" cy="5553088"/>
          </a:xfrm>
        </p:grpSpPr>
        <p:pic>
          <p:nvPicPr>
            <p:cNvPr id="6" name="Picture 5">
              <a:extLst>
                <a:ext uri="{FF2B5EF4-FFF2-40B4-BE49-F238E27FC236}">
                  <a16:creationId xmlns:a16="http://schemas.microsoft.com/office/drawing/2014/main" id="{3F44891F-9650-A470-1ECC-DB344D2E6057}"/>
                </a:ext>
              </a:extLst>
            </p:cNvPr>
            <p:cNvPicPr>
              <a:picLocks noChangeAspect="1"/>
            </p:cNvPicPr>
            <p:nvPr/>
          </p:nvPicPr>
          <p:blipFill>
            <a:blip r:embed="rId2"/>
            <a:stretch>
              <a:fillRect/>
            </a:stretch>
          </p:blipFill>
          <p:spPr>
            <a:xfrm>
              <a:off x="588263" y="1249477"/>
              <a:ext cx="10617802" cy="5553088"/>
            </a:xfrm>
            <a:prstGeom prst="rect">
              <a:avLst/>
            </a:prstGeom>
          </p:spPr>
        </p:pic>
        <p:sp>
          <p:nvSpPr>
            <p:cNvPr id="7" name="Rectangle 6">
              <a:extLst>
                <a:ext uri="{FF2B5EF4-FFF2-40B4-BE49-F238E27FC236}">
                  <a16:creationId xmlns:a16="http://schemas.microsoft.com/office/drawing/2014/main" id="{AEA3877E-B3BB-BC4B-2A42-6C29857856BB}"/>
                </a:ext>
              </a:extLst>
            </p:cNvPr>
            <p:cNvSpPr/>
            <p:nvPr/>
          </p:nvSpPr>
          <p:spPr bwMode="auto">
            <a:xfrm>
              <a:off x="695131" y="3498980"/>
              <a:ext cx="2183363" cy="20993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65F2373-E666-C922-ECBB-E72F0CB262FD}"/>
                </a:ext>
              </a:extLst>
            </p:cNvPr>
            <p:cNvSpPr/>
            <p:nvPr/>
          </p:nvSpPr>
          <p:spPr bwMode="auto">
            <a:xfrm>
              <a:off x="773392" y="4322764"/>
              <a:ext cx="1150144"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222FA1-C4EA-F5DF-01EB-1507E7E47B81}"/>
                </a:ext>
              </a:extLst>
            </p:cNvPr>
            <p:cNvSpPr/>
            <p:nvPr/>
          </p:nvSpPr>
          <p:spPr bwMode="auto">
            <a:xfrm>
              <a:off x="946386" y="5970778"/>
              <a:ext cx="1932108"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989216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586740" y="863340"/>
            <a:ext cx="10431368" cy="5945852"/>
          </a:xfrm>
          <a:prstGeom prst="rect">
            <a:avLst/>
          </a:prstGeom>
        </p:spPr>
      </p:pic>
    </p:spTree>
    <p:extLst>
      <p:ext uri="{BB962C8B-B14F-4D97-AF65-F5344CB8AC3E}">
        <p14:creationId xmlns:p14="http://schemas.microsoft.com/office/powerpoint/2010/main" val="2561486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tretch>
            <a:fillRect/>
          </a:stretch>
        </p:blipFill>
        <p:spPr>
          <a:xfrm>
            <a:off x="586739" y="827902"/>
            <a:ext cx="10550817" cy="5975382"/>
          </a:xfrm>
          <a:prstGeom prst="rect">
            <a:avLst/>
          </a:prstGeom>
        </p:spPr>
      </p:pic>
    </p:spTree>
    <p:extLst>
      <p:ext uri="{BB962C8B-B14F-4D97-AF65-F5344CB8AC3E}">
        <p14:creationId xmlns:p14="http://schemas.microsoft.com/office/powerpoint/2010/main" val="1689606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D0EF1D-3A10-8B1E-5422-26A86D4ED02A}"/>
              </a:ext>
            </a:extLst>
          </p:cNvPr>
          <p:cNvSpPr>
            <a:spLocks noGrp="1"/>
          </p:cNvSpPr>
          <p:nvPr>
            <p:ph type="title"/>
          </p:nvPr>
        </p:nvSpPr>
        <p:spPr>
          <a:xfrm>
            <a:off x="102230" y="0"/>
            <a:ext cx="11018520" cy="1107996"/>
          </a:xfrm>
        </p:spPr>
        <p:txBody>
          <a:bodyPr/>
          <a:lstStyle/>
          <a:p>
            <a:r>
              <a:rPr lang="da-DK" dirty="0"/>
              <a:t>Developer docs </a:t>
            </a:r>
            <a:br>
              <a:rPr lang="da-DK" dirty="0"/>
            </a:br>
            <a:r>
              <a:rPr lang="da-DK" dirty="0"/>
              <a:t>https://aka.ms/</a:t>
            </a:r>
            <a:r>
              <a:rPr lang="da-DK" dirty="0">
                <a:solidFill>
                  <a:schemeClr val="accent1"/>
                </a:solidFill>
              </a:rPr>
              <a:t>bcDeveloper</a:t>
            </a:r>
            <a:endParaRPr lang="en-GB" dirty="0">
              <a:solidFill>
                <a:schemeClr val="accent1"/>
              </a:solidFill>
            </a:endParaRPr>
          </a:p>
        </p:txBody>
      </p:sp>
      <p:pic>
        <p:nvPicPr>
          <p:cNvPr id="11" name="Picture 10">
            <a:extLst>
              <a:ext uri="{FF2B5EF4-FFF2-40B4-BE49-F238E27FC236}">
                <a16:creationId xmlns:a16="http://schemas.microsoft.com/office/drawing/2014/main" id="{4E3CC640-9DEE-4A5D-ED2D-93BD81037596}"/>
              </a:ext>
            </a:extLst>
          </p:cNvPr>
          <p:cNvPicPr>
            <a:picLocks noChangeAspect="1"/>
          </p:cNvPicPr>
          <p:nvPr/>
        </p:nvPicPr>
        <p:blipFill>
          <a:blip r:embed="rId3"/>
          <a:stretch>
            <a:fillRect/>
          </a:stretch>
        </p:blipFill>
        <p:spPr>
          <a:xfrm>
            <a:off x="102230" y="1368919"/>
            <a:ext cx="10392032" cy="5801842"/>
          </a:xfrm>
          <a:prstGeom prst="rect">
            <a:avLst/>
          </a:prstGeom>
        </p:spPr>
      </p:pic>
      <p:sp>
        <p:nvSpPr>
          <p:cNvPr id="12" name="Rectangle 11">
            <a:extLst>
              <a:ext uri="{FF2B5EF4-FFF2-40B4-BE49-F238E27FC236}">
                <a16:creationId xmlns:a16="http://schemas.microsoft.com/office/drawing/2014/main" id="{CD9CBB13-E7A1-5DD7-8E88-3728355825D6}"/>
              </a:ext>
            </a:extLst>
          </p:cNvPr>
          <p:cNvSpPr/>
          <p:nvPr/>
        </p:nvSpPr>
        <p:spPr bwMode="auto">
          <a:xfrm>
            <a:off x="146162" y="2625589"/>
            <a:ext cx="900043" cy="19175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85D7158-B40A-3C1C-58ED-14C3FABC9134}"/>
              </a:ext>
            </a:extLst>
          </p:cNvPr>
          <p:cNvSpPr/>
          <p:nvPr/>
        </p:nvSpPr>
        <p:spPr bwMode="auto">
          <a:xfrm>
            <a:off x="277967" y="4227848"/>
            <a:ext cx="2075644" cy="19488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5F5E862-A188-A309-BEC2-68731F3541C6}"/>
              </a:ext>
            </a:extLst>
          </p:cNvPr>
          <p:cNvSpPr/>
          <p:nvPr/>
        </p:nvSpPr>
        <p:spPr bwMode="auto">
          <a:xfrm>
            <a:off x="442724" y="4461359"/>
            <a:ext cx="1855634" cy="34541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29556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064278"/>
            <a:ext cx="6858000" cy="4842118"/>
          </a:xfrm>
          <a:prstGeom prst="rect">
            <a:avLst/>
          </a:prstGeom>
          <a:noFill/>
        </p:spPr>
      </p:pic>
      <p:sp>
        <p:nvSpPr>
          <p:cNvPr id="2" name="Rectangle 1">
            <a:extLst>
              <a:ext uri="{FF2B5EF4-FFF2-40B4-BE49-F238E27FC236}">
                <a16:creationId xmlns:a16="http://schemas.microsoft.com/office/drawing/2014/main" id="{C31EFEED-B242-5C91-703A-681FF3757BFB}"/>
              </a:ext>
            </a:extLst>
          </p:cNvPr>
          <p:cNvSpPr/>
          <p:nvPr/>
        </p:nvSpPr>
        <p:spPr bwMode="auto">
          <a:xfrm>
            <a:off x="5473019" y="3720047"/>
            <a:ext cx="1052675"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C130BCC-0486-9771-7C28-01D2F430FD87}"/>
              </a:ext>
            </a:extLst>
          </p:cNvPr>
          <p:cNvSpPr/>
          <p:nvPr/>
        </p:nvSpPr>
        <p:spPr bwMode="auto">
          <a:xfrm>
            <a:off x="5638800" y="4447850"/>
            <a:ext cx="1301719"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89354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a:ln w="3175">
                  <a:noFill/>
                </a:ln>
                <a:solidFill>
                  <a:srgbClr val="0A1B45">
                    <a:lumMod val="50000"/>
                    <a:lumOff val="50000"/>
                  </a:srgbClr>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AC6DE-8A66-EAB5-98D8-0D5251E29D7A}"/>
              </a:ext>
            </a:extLst>
          </p:cNvPr>
          <p:cNvSpPr>
            <a:spLocks noGrp="1"/>
          </p:cNvSpPr>
          <p:nvPr>
            <p:ph type="title"/>
          </p:nvPr>
        </p:nvSpPr>
        <p:spPr/>
        <p:txBody>
          <a:bodyPr/>
          <a:lstStyle/>
          <a:p>
            <a:r>
              <a:rPr lang="da-DK" dirty="0" err="1"/>
              <a:t>Want</a:t>
            </a:r>
            <a:r>
              <a:rPr lang="da-DK" dirty="0"/>
              <a:t> to </a:t>
            </a:r>
            <a:r>
              <a:rPr lang="da-DK" dirty="0" err="1"/>
              <a:t>learn</a:t>
            </a:r>
            <a:r>
              <a:rPr lang="da-DK" dirty="0"/>
              <a:t> more </a:t>
            </a:r>
            <a:r>
              <a:rPr lang="da-DK" dirty="0" err="1"/>
              <a:t>about</a:t>
            </a:r>
            <a:r>
              <a:rPr lang="da-DK" dirty="0"/>
              <a:t> AL </a:t>
            </a:r>
            <a:r>
              <a:rPr lang="da-DK" dirty="0" err="1"/>
              <a:t>queries</a:t>
            </a:r>
            <a:r>
              <a:rPr lang="da-DK" dirty="0"/>
              <a:t>?</a:t>
            </a:r>
            <a:endParaRPr lang="en-GB" dirty="0"/>
          </a:p>
        </p:txBody>
      </p:sp>
      <p:pic>
        <p:nvPicPr>
          <p:cNvPr id="6" name="Picture 5">
            <a:extLst>
              <a:ext uri="{FF2B5EF4-FFF2-40B4-BE49-F238E27FC236}">
                <a16:creationId xmlns:a16="http://schemas.microsoft.com/office/drawing/2014/main" id="{C1B551C6-5694-EAAE-58A8-DF7C027E52E1}"/>
              </a:ext>
            </a:extLst>
          </p:cNvPr>
          <p:cNvPicPr>
            <a:picLocks noChangeAspect="1"/>
          </p:cNvPicPr>
          <p:nvPr/>
        </p:nvPicPr>
        <p:blipFill>
          <a:blip r:embed="rId2"/>
          <a:stretch>
            <a:fillRect/>
          </a:stretch>
        </p:blipFill>
        <p:spPr>
          <a:xfrm>
            <a:off x="588263" y="1253397"/>
            <a:ext cx="9764011" cy="5573380"/>
          </a:xfrm>
          <a:prstGeom prst="rect">
            <a:avLst/>
          </a:prstGeom>
        </p:spPr>
      </p:pic>
      <p:sp>
        <p:nvSpPr>
          <p:cNvPr id="7" name="TextBox 6">
            <a:extLst>
              <a:ext uri="{FF2B5EF4-FFF2-40B4-BE49-F238E27FC236}">
                <a16:creationId xmlns:a16="http://schemas.microsoft.com/office/drawing/2014/main" id="{B36BBE72-516D-97CB-474F-F1F09A308C1A}"/>
              </a:ext>
            </a:extLst>
          </p:cNvPr>
          <p:cNvSpPr txBox="1"/>
          <p:nvPr/>
        </p:nvSpPr>
        <p:spPr>
          <a:xfrm>
            <a:off x="711125" y="23245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7458CD29-5DAE-A7D5-DAEE-682BA2AF4E85}"/>
              </a:ext>
            </a:extLst>
          </p:cNvPr>
          <p:cNvSpPr txBox="1"/>
          <p:nvPr/>
        </p:nvSpPr>
        <p:spPr>
          <a:xfrm>
            <a:off x="827098" y="3479856"/>
            <a:ext cx="912492"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62BBA105-DD1F-8CFB-1F95-B3FD80D1DA12}"/>
              </a:ext>
            </a:extLst>
          </p:cNvPr>
          <p:cNvSpPr txBox="1"/>
          <p:nvPr/>
        </p:nvSpPr>
        <p:spPr>
          <a:xfrm>
            <a:off x="927233" y="4454985"/>
            <a:ext cx="1807045" cy="20617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99602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4D08-DBFB-339B-6A6D-B5F0064BF973}"/>
              </a:ext>
            </a:extLst>
          </p:cNvPr>
          <p:cNvSpPr>
            <a:spLocks noGrp="1"/>
          </p:cNvSpPr>
          <p:nvPr>
            <p:ph type="title"/>
          </p:nvPr>
        </p:nvSpPr>
        <p:spPr/>
        <p:txBody>
          <a:bodyPr/>
          <a:lstStyle/>
          <a:p>
            <a:r>
              <a:rPr lang="da-DK" dirty="0"/>
              <a:t>Watch the video to </a:t>
            </a:r>
            <a:r>
              <a:rPr lang="da-DK" dirty="0" err="1"/>
              <a:t>learn</a:t>
            </a:r>
            <a:r>
              <a:rPr lang="da-DK" dirty="0"/>
              <a:t> more…</a:t>
            </a:r>
            <a:endParaRPr lang="en-GB" dirty="0"/>
          </a:p>
        </p:txBody>
      </p:sp>
      <p:pic>
        <p:nvPicPr>
          <p:cNvPr id="4" name="Picture 3">
            <a:extLst>
              <a:ext uri="{FF2B5EF4-FFF2-40B4-BE49-F238E27FC236}">
                <a16:creationId xmlns:a16="http://schemas.microsoft.com/office/drawing/2014/main" id="{40294BAB-E6C6-4F8E-E5A3-8B8EC5D478ED}"/>
              </a:ext>
            </a:extLst>
          </p:cNvPr>
          <p:cNvPicPr>
            <a:picLocks noChangeAspect="1"/>
          </p:cNvPicPr>
          <p:nvPr/>
        </p:nvPicPr>
        <p:blipFill>
          <a:blip r:embed="rId3"/>
          <a:stretch>
            <a:fillRect/>
          </a:stretch>
        </p:blipFill>
        <p:spPr>
          <a:xfrm>
            <a:off x="588263" y="1150804"/>
            <a:ext cx="9968020" cy="5675971"/>
          </a:xfrm>
          <a:prstGeom prst="rect">
            <a:avLst/>
          </a:prstGeom>
        </p:spPr>
      </p:pic>
    </p:spTree>
    <p:extLst>
      <p:ext uri="{BB962C8B-B14F-4D97-AF65-F5344CB8AC3E}">
        <p14:creationId xmlns:p14="http://schemas.microsoft.com/office/powerpoint/2010/main" val="895168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rgbClr val="0078D4"/>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Analytics (in docs)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445097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32978134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bricTemplate" id="{3BEF7845-310B-4B5C-B73C-22A703B894AC}" vid="{DB3A35D9-43E0-4F95-91C3-4C720663A91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2395</TotalTime>
  <Words>599</Words>
  <Application>Microsoft Office PowerPoint</Application>
  <PresentationFormat>Widescreen</PresentationFormat>
  <Paragraphs>94</Paragraphs>
  <Slides>24</Slides>
  <Notes>19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24</vt:i4>
      </vt:variant>
    </vt:vector>
  </HeadingPairs>
  <TitlesOfParts>
    <vt:vector size="36" baseType="lpstr">
      <vt:lpstr>Aptos</vt:lpstr>
      <vt:lpstr>Aptos Display</vt:lpstr>
      <vt:lpstr>Arial</vt:lpstr>
      <vt:lpstr>Arial Black</vt:lpstr>
      <vt:lpstr>Calibri</vt:lpstr>
      <vt:lpstr>Consolas</vt:lpstr>
      <vt:lpstr>Segoe UI</vt:lpstr>
      <vt:lpstr>Segoe UI Semibold</vt:lpstr>
      <vt:lpstr>Wingdings</vt:lpstr>
      <vt:lpstr>Office Theme</vt:lpstr>
      <vt:lpstr>Microsoft D365 template</vt:lpstr>
      <vt:lpstr>Microsoft Build 16:9 Template Light</vt:lpstr>
      <vt:lpstr>Standard slides for Business Central analytics sessions</vt:lpstr>
      <vt:lpstr>Developer docs  https://aka.ms/bcDeveloper</vt:lpstr>
      <vt:lpstr>Typical analytics needs in organizations</vt:lpstr>
      <vt:lpstr>The world is changing (in reporting)</vt:lpstr>
      <vt:lpstr>PowerPoint Presentation</vt:lpstr>
      <vt:lpstr>PowerPoint Presentation</vt:lpstr>
      <vt:lpstr>PowerPoint Presentation</vt:lpstr>
      <vt:lpstr>Watch the video to learn more…</vt:lpstr>
      <vt:lpstr>Watch the video to learn more…</vt:lpstr>
      <vt:lpstr>PowerPoint Presentation</vt:lpstr>
      <vt:lpstr>PowerPoint Presentation</vt:lpstr>
      <vt:lpstr>aka.ms/bcpbisamples</vt:lpstr>
      <vt:lpstr>PowerPoint Presentation</vt:lpstr>
      <vt:lpstr>What are these new links???</vt:lpstr>
      <vt:lpstr>Report Explorer – shows all analytical capabilities</vt:lpstr>
      <vt:lpstr>Watch the video to learn more…</vt:lpstr>
      <vt:lpstr>New documentation added (May 2024) aka.ms/bcReporting</vt:lpstr>
      <vt:lpstr>Watch the video to learn more…</vt:lpstr>
      <vt:lpstr>Watch the video to learn more…</vt:lpstr>
      <vt:lpstr>Want to learn more?  aka.ms/bcReporting</vt:lpstr>
      <vt:lpstr>PowerPoint Presentation</vt:lpstr>
      <vt:lpstr>Want to learn through examples?  aka.ms/ bcExcelSamples</vt:lpstr>
      <vt:lpstr>Want to learn more about AL queries?</vt:lpstr>
      <vt:lpstr>Watch the video to learn more…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Kennie Pontoppidan</dc:creator>
  <cp:lastModifiedBy>Kennie Pontoppidan</cp:lastModifiedBy>
  <cp:revision>2</cp:revision>
  <dcterms:created xsi:type="dcterms:W3CDTF">2024-05-24T14:07:05Z</dcterms:created>
  <dcterms:modified xsi:type="dcterms:W3CDTF">2024-05-26T06:02:36Z</dcterms:modified>
</cp:coreProperties>
</file>